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859" r:id="rId2"/>
    <p:sldId id="1042" r:id="rId3"/>
    <p:sldId id="1043" r:id="rId4"/>
    <p:sldId id="1044" r:id="rId5"/>
    <p:sldId id="1045" r:id="rId6"/>
    <p:sldId id="1049" r:id="rId7"/>
    <p:sldId id="1050" r:id="rId8"/>
    <p:sldId id="1051" r:id="rId9"/>
    <p:sldId id="1046" r:id="rId10"/>
    <p:sldId id="1009" r:id="rId11"/>
    <p:sldId id="1052" r:id="rId12"/>
    <p:sldId id="1017" r:id="rId13"/>
    <p:sldId id="1015" r:id="rId14"/>
    <p:sldId id="1020" r:id="rId15"/>
    <p:sldId id="1031" r:id="rId16"/>
    <p:sldId id="1032" r:id="rId17"/>
    <p:sldId id="1033" r:id="rId18"/>
    <p:sldId id="1021" r:id="rId19"/>
    <p:sldId id="1040" r:id="rId20"/>
    <p:sldId id="1041" r:id="rId21"/>
    <p:sldId id="1022" r:id="rId22"/>
    <p:sldId id="1055" r:id="rId23"/>
    <p:sldId id="1016" r:id="rId24"/>
    <p:sldId id="1034" r:id="rId25"/>
    <p:sldId id="1038" r:id="rId26"/>
    <p:sldId id="1039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5F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3" d="100"/>
          <a:sy n="83" d="100"/>
        </p:scale>
        <p:origin x="3852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9F4CD768-F352-504F-0F91-5EDE68D7BD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6A9AA6A-9D98-348A-CCBF-2471E79D29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0BA72-AF93-4BF1-B3B6-FC75F73A03D8}" type="datetimeFigureOut">
              <a:rPr lang="zh-CN" altLang="en-US" smtClean="0"/>
              <a:t>2025/6/30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AD2F4A7-353A-EE19-AD5D-E77C8AA21B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BF5438F-FC3D-7394-5011-6F5121B0DF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7659F-1B40-42EA-B75A-20ADD8F908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10886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I don’t believe it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002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47662"/>
            <a:ext cx="10558888" cy="782301"/>
          </a:xfrm>
          <a:prstGeom prst="rect">
            <a:avLst/>
          </a:prstGeom>
        </p:spPr>
      </p:pic>
      <p:sp>
        <p:nvSpPr>
          <p:cNvPr id="3" name="内容占位符 1">
            <a:extLst>
              <a:ext uri="{FF2B5EF4-FFF2-40B4-BE49-F238E27FC236}">
                <a16:creationId xmlns:a16="http://schemas.microsoft.com/office/drawing/2014/main" id="{2464667A-F0B5-0C46-8C07-EC400A42E111}"/>
              </a:ext>
            </a:extLst>
          </p:cNvPr>
          <p:cNvSpPr txBox="1">
            <a:spLocks/>
          </p:cNvSpPr>
          <p:nvPr/>
        </p:nvSpPr>
        <p:spPr bwMode="auto">
          <a:xfrm>
            <a:off x="360854" y="2270702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Wow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believe it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What is it, Daming?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Pandas eat for twelve hours a day.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Lucky pandas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love bamboo.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And look at this picture.The snake can use its body to dance.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A2865-8FA0-CEAA-BF75-BB70ED2185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E39CF12-53BC-DE7C-060C-D6EFB12D2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look at this picture. The snake can use its body to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 eat for twelve hours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believe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it, Daming?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 pandas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love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75CFB71-D181-0A08-D05E-C1A9E0143C44}"/>
              </a:ext>
            </a:extLst>
          </p:cNvPr>
          <p:cNvSpPr txBox="1"/>
          <p:nvPr/>
        </p:nvSpPr>
        <p:spPr>
          <a:xfrm>
            <a:off x="982638" y="1602238"/>
            <a:ext cx="36420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178C59C-48CA-0735-1EC7-176A14A6838D}"/>
              </a:ext>
            </a:extLst>
          </p:cNvPr>
          <p:cNvSpPr txBox="1"/>
          <p:nvPr/>
        </p:nvSpPr>
        <p:spPr>
          <a:xfrm>
            <a:off x="1009124" y="2242912"/>
            <a:ext cx="3377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D0817A3-431F-30BB-38F1-C42DA98382F8}"/>
              </a:ext>
            </a:extLst>
          </p:cNvPr>
          <p:cNvSpPr txBox="1"/>
          <p:nvPr/>
        </p:nvSpPr>
        <p:spPr>
          <a:xfrm>
            <a:off x="987419" y="2883586"/>
            <a:ext cx="3377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53DA15F-5D20-A717-5854-7B93F48CE6CD}"/>
              </a:ext>
            </a:extLst>
          </p:cNvPr>
          <p:cNvSpPr txBox="1"/>
          <p:nvPr/>
        </p:nvSpPr>
        <p:spPr>
          <a:xfrm>
            <a:off x="1001692" y="3533052"/>
            <a:ext cx="3376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BF66F80-4E8A-2ED8-5162-F73C0E00697A}"/>
              </a:ext>
            </a:extLst>
          </p:cNvPr>
          <p:cNvSpPr txBox="1"/>
          <p:nvPr/>
        </p:nvSpPr>
        <p:spPr>
          <a:xfrm>
            <a:off x="1010484" y="4164934"/>
            <a:ext cx="3376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02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0317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读句子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根据句意选择正确的一项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snake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believe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together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body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bamboo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3875" indent="-179387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tall plant with thin, hollow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空心的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stems, and pandas like to eat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or things are with one another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when you think something is true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3875" indent="-179387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long and thin animal without legs and it crawls on the 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1846734" y="1676173"/>
            <a:ext cx="856895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AB9E222-0FB5-A0DF-EEB9-DD043B11247F}"/>
              </a:ext>
            </a:extLst>
          </p:cNvPr>
          <p:cNvSpPr txBox="1"/>
          <p:nvPr/>
        </p:nvSpPr>
        <p:spPr>
          <a:xfrm>
            <a:off x="963784" y="2239791"/>
            <a:ext cx="42351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D33C5B0-DDE3-16E0-71B7-79F6A071CA6A}"/>
              </a:ext>
            </a:extLst>
          </p:cNvPr>
          <p:cNvSpPr txBox="1"/>
          <p:nvPr/>
        </p:nvSpPr>
        <p:spPr>
          <a:xfrm>
            <a:off x="938936" y="3521180"/>
            <a:ext cx="44435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F81DB6B-29B4-F37B-E6D6-03DEBD05F19E}"/>
              </a:ext>
            </a:extLst>
          </p:cNvPr>
          <p:cNvSpPr txBox="1"/>
          <p:nvPr/>
        </p:nvSpPr>
        <p:spPr>
          <a:xfrm>
            <a:off x="961753" y="4157116"/>
            <a:ext cx="42351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A83116B-1EF2-57B2-F614-AD9A5B16E892}"/>
              </a:ext>
            </a:extLst>
          </p:cNvPr>
          <p:cNvSpPr txBox="1"/>
          <p:nvPr/>
        </p:nvSpPr>
        <p:spPr>
          <a:xfrm>
            <a:off x="957790" y="4802110"/>
            <a:ext cx="44435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27482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 people should sleep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eight hours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0688" algn="l"/>
                <a:tab pos="68119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	B. in	C. for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1069831"/>
            <a:ext cx="7222905" cy="76758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5CEF117B-A4EE-31DD-E831-9BCD1F571A84}"/>
              </a:ext>
            </a:extLst>
          </p:cNvPr>
          <p:cNvSpPr txBox="1"/>
          <p:nvPr/>
        </p:nvSpPr>
        <p:spPr>
          <a:xfrm>
            <a:off x="934518" y="2699368"/>
            <a:ext cx="6241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417BC9D8-ACE1-371A-2AA1-37A9F14D5B69}"/>
              </a:ext>
            </a:extLst>
          </p:cNvPr>
          <p:cNvSpPr txBox="1">
            <a:spLocks/>
          </p:cNvSpPr>
          <p:nvPr/>
        </p:nvSpPr>
        <p:spPr bwMode="auto">
          <a:xfrm>
            <a:off x="658030" y="3780266"/>
            <a:ext cx="1118867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 hours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表示一段时间，用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interesting movie it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What	B. How	                C. Which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AF4B60B-6291-F25A-B9A0-1F8074C0CEE1}"/>
              </a:ext>
            </a:extLst>
          </p:cNvPr>
          <p:cNvSpPr txBox="1">
            <a:spLocks/>
          </p:cNvSpPr>
          <p:nvPr/>
        </p:nvSpPr>
        <p:spPr bwMode="auto">
          <a:xfrm>
            <a:off x="560017" y="1973600"/>
            <a:ext cx="11269542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引导的感叹句句型为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＋形容词＋名词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引导的感叹句句型为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，空后是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F2AFEBF-E1D5-F267-2B21-A7A69655D535}"/>
              </a:ext>
            </a:extLst>
          </p:cNvPr>
          <p:cNvSpPr txBox="1"/>
          <p:nvPr/>
        </p:nvSpPr>
        <p:spPr>
          <a:xfrm>
            <a:off x="954357" y="887667"/>
            <a:ext cx="5323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 txBox="1">
            <a:spLocks/>
          </p:cNvSpPr>
          <p:nvPr/>
        </p:nvSpPr>
        <p:spPr bwMode="auto">
          <a:xfrm>
            <a:off x="360854" y="387560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very much.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0688" algn="l"/>
                <a:tab pos="6994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Sure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You’re welcome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67538F2-92DA-0B87-4157-8BD2D4E31984}"/>
              </a:ext>
            </a:extLst>
          </p:cNvPr>
          <p:cNvSpPr txBox="1"/>
          <p:nvPr/>
        </p:nvSpPr>
        <p:spPr>
          <a:xfrm>
            <a:off x="948338" y="4004378"/>
            <a:ext cx="610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BD7D266-63C3-2ABF-916A-2B2A4AB3D51B}"/>
              </a:ext>
            </a:extLst>
          </p:cNvPr>
          <p:cNvSpPr txBox="1"/>
          <p:nvPr/>
        </p:nvSpPr>
        <p:spPr>
          <a:xfrm>
            <a:off x="550590" y="5102786"/>
            <a:ext cx="7263663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回答感谢用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“You’re welcome.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2595839"/>
          </a:xfrm>
        </p:spPr>
        <p:txBody>
          <a:bodyPr/>
          <a:lstStyle/>
          <a:p>
            <a:pPr marL="1793875" indent="-179387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In the poem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七月在野，八月在宇，九月在户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animal shows the changes of seasons and the fall in temperature?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蚱蜢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蟋蟀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    C.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黄鹂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652" y="1323516"/>
            <a:ext cx="2297430" cy="390525"/>
          </a:xfrm>
          <a:prstGeom prst="rect">
            <a:avLst/>
          </a:prstGeom>
        </p:spPr>
      </p:pic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72C115E-38C7-2DB1-CBBC-B13E035FB7FA}"/>
              </a:ext>
            </a:extLst>
          </p:cNvPr>
          <p:cNvSpPr txBox="1">
            <a:spLocks/>
          </p:cNvSpPr>
          <p:nvPr/>
        </p:nvSpPr>
        <p:spPr bwMode="auto">
          <a:xfrm>
            <a:off x="514014" y="3664605"/>
            <a:ext cx="1133268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七月在野，八月在宇，九月在户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是说蟋蟀七月份在田野间四处可见，八月份待在家里的屋檐下，而到了九月份大多数就只出现在屋内了。通过描写蟋蟀的变化，来展示天气逐渐变凉，故选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F7D589F-9A89-661F-AD91-22DAEBC668CD}"/>
              </a:ext>
            </a:extLst>
          </p:cNvPr>
          <p:cNvSpPr txBox="1"/>
          <p:nvPr/>
        </p:nvSpPr>
        <p:spPr>
          <a:xfrm>
            <a:off x="976619" y="1262741"/>
            <a:ext cx="5100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53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选出与下列句子相对应的答语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pandas like bamboo?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44696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4469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your cat eat mice?	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DFBA0ED5-9F59-25D8-F660-8ABA01F04967}"/>
              </a:ext>
            </a:extLst>
          </p:cNvPr>
          <p:cNvSpPr txBox="1">
            <a:spLocks/>
          </p:cNvSpPr>
          <p:nvPr/>
        </p:nvSpPr>
        <p:spPr bwMode="auto">
          <a:xfrm>
            <a:off x="560662" y="2201646"/>
            <a:ext cx="828799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是复数，其肯定回答是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they do.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8BB5E42-69EC-95B1-B36E-BE082B743D69}"/>
              </a:ext>
            </a:extLst>
          </p:cNvPr>
          <p:cNvSpPr txBox="1"/>
          <p:nvPr/>
        </p:nvSpPr>
        <p:spPr>
          <a:xfrm>
            <a:off x="957765" y="1678426"/>
            <a:ext cx="4569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96CA4C5-CB5D-B022-CD41-D03D85870311}"/>
              </a:ext>
            </a:extLst>
          </p:cNvPr>
          <p:cNvSpPr txBox="1"/>
          <p:nvPr/>
        </p:nvSpPr>
        <p:spPr>
          <a:xfrm>
            <a:off x="971263" y="3591248"/>
            <a:ext cx="44342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8" name="内容占位符 6">
            <a:extLst>
              <a:ext uri="{FF2B5EF4-FFF2-40B4-BE49-F238E27FC236}">
                <a16:creationId xmlns:a16="http://schemas.microsoft.com/office/drawing/2014/main" id="{53C467FB-729E-D34F-C13A-E395AE6FD6CA}"/>
              </a:ext>
            </a:extLst>
          </p:cNvPr>
          <p:cNvSpPr txBox="1">
            <a:spLocks/>
          </p:cNvSpPr>
          <p:nvPr/>
        </p:nvSpPr>
        <p:spPr bwMode="auto">
          <a:xfrm>
            <a:off x="514014" y="4108967"/>
            <a:ext cx="11315545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cat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是第三人称单数，其否定回答是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it doesn’t.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8921424" y="1543248"/>
            <a:ext cx="29980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they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they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a flute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No, it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61528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it?	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snakes hear?	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C959A7D5-F236-3BB8-F52B-6886A8E07586}"/>
              </a:ext>
            </a:extLst>
          </p:cNvPr>
          <p:cNvSpPr txBox="1">
            <a:spLocks/>
          </p:cNvSpPr>
          <p:nvPr/>
        </p:nvSpPr>
        <p:spPr bwMode="auto">
          <a:xfrm>
            <a:off x="532868" y="1736495"/>
            <a:ext cx="5561545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它是什么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8">
            <a:extLst>
              <a:ext uri="{FF2B5EF4-FFF2-40B4-BE49-F238E27FC236}">
                <a16:creationId xmlns:a16="http://schemas.microsoft.com/office/drawing/2014/main" id="{17F313AE-693A-8DD6-15B4-5A3442F3D2CB}"/>
              </a:ext>
            </a:extLst>
          </p:cNvPr>
          <p:cNvSpPr txBox="1">
            <a:spLocks/>
          </p:cNvSpPr>
          <p:nvPr/>
        </p:nvSpPr>
        <p:spPr bwMode="auto">
          <a:xfrm>
            <a:off x="532868" y="3565983"/>
            <a:ext cx="1131383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是复数，其否定回答是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they can’t.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E6F9981-357A-42F0-C0F0-8056A916DC20}"/>
              </a:ext>
            </a:extLst>
          </p:cNvPr>
          <p:cNvSpPr txBox="1"/>
          <p:nvPr/>
        </p:nvSpPr>
        <p:spPr>
          <a:xfrm>
            <a:off x="948338" y="1182140"/>
            <a:ext cx="3943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A0D207A-86BD-2034-906E-59D79C8BE173}"/>
              </a:ext>
            </a:extLst>
          </p:cNvPr>
          <p:cNvSpPr txBox="1"/>
          <p:nvPr/>
        </p:nvSpPr>
        <p:spPr>
          <a:xfrm>
            <a:off x="968087" y="3091295"/>
            <a:ext cx="3943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7E007726-ADC3-77FA-40B4-93781A9E15FB}"/>
              </a:ext>
            </a:extLst>
          </p:cNvPr>
          <p:cNvSpPr txBox="1">
            <a:spLocks/>
          </p:cNvSpPr>
          <p:nvPr/>
        </p:nvSpPr>
        <p:spPr bwMode="auto">
          <a:xfrm>
            <a:off x="7607374" y="979711"/>
            <a:ext cx="29980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they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they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It’s a flute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No, it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8928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连词成句。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gives, present, Grandma, me, a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can, the, snake, its, dance, use, body, to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FA82A3C-366E-DEC6-1F10-6480C6101112}"/>
              </a:ext>
            </a:extLst>
          </p:cNvPr>
          <p:cNvSpPr txBox="1"/>
          <p:nvPr/>
        </p:nvSpPr>
        <p:spPr>
          <a:xfrm>
            <a:off x="393739" y="2299676"/>
            <a:ext cx="60944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Grandma gives me a present.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59FA363-40BF-C1F6-7A03-28747937989D}"/>
              </a:ext>
            </a:extLst>
          </p:cNvPr>
          <p:cNvSpPr txBox="1"/>
          <p:nvPr/>
        </p:nvSpPr>
        <p:spPr>
          <a:xfrm>
            <a:off x="384725" y="4203158"/>
            <a:ext cx="60944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The snake can use its body to dance.</a:t>
            </a:r>
            <a:endParaRPr lang="zh-CN" altLang="en-US"/>
          </a:p>
        </p:txBody>
      </p:sp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AA6DBCA4-0269-C858-B958-9156E8940699}"/>
              </a:ext>
            </a:extLst>
          </p:cNvPr>
          <p:cNvSpPr txBox="1">
            <a:spLocks/>
          </p:cNvSpPr>
          <p:nvPr/>
        </p:nvSpPr>
        <p:spPr bwMode="auto">
          <a:xfrm>
            <a:off x="360854" y="283834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由句号可知，本句是陈述句。句意为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奶奶给我一个礼物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03D7946-37EA-25B8-A485-E7B3FCCCB6A8}"/>
              </a:ext>
            </a:extLst>
          </p:cNvPr>
          <p:cNvSpPr txBox="1"/>
          <p:nvPr/>
        </p:nvSpPr>
        <p:spPr>
          <a:xfrm>
            <a:off x="393739" y="4726003"/>
            <a:ext cx="10486880" cy="65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由句号可知，本句是陈述句。句意为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蛇能用它的身体跳舞</a:t>
            </a:r>
            <a:r>
              <a:rPr lang="en-US" altLang="zh-CN" sz="28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83711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is, snake, out, the, the, coming, of, box, why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 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an, DVD, interesting, what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B492BDD-B126-56FC-9AC2-2741E0624D1F}"/>
              </a:ext>
            </a:extLst>
          </p:cNvPr>
          <p:cNvSpPr txBox="1"/>
          <p:nvPr/>
        </p:nvSpPr>
        <p:spPr>
          <a:xfrm>
            <a:off x="370281" y="1941705"/>
            <a:ext cx="68864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Why is the snake coming out of the box?</a:t>
            </a:r>
            <a:endParaRPr lang="zh-CN" altLang="en-US"/>
          </a:p>
        </p:txBody>
      </p:sp>
      <p:sp>
        <p:nvSpPr>
          <p:cNvPr id="13" name="内容占位符 12">
            <a:extLst>
              <a:ext uri="{FF2B5EF4-FFF2-40B4-BE49-F238E27FC236}">
                <a16:creationId xmlns:a16="http://schemas.microsoft.com/office/drawing/2014/main" id="{E29DDE63-E4A5-43BA-7A52-E95E220FE753}"/>
              </a:ext>
            </a:extLst>
          </p:cNvPr>
          <p:cNvSpPr txBox="1">
            <a:spLocks/>
          </p:cNvSpPr>
          <p:nvPr/>
        </p:nvSpPr>
        <p:spPr bwMode="auto">
          <a:xfrm>
            <a:off x="360854" y="249014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由问号可知，本句是疑问句。句意为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为什么蛇正从盒子里出来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3">
            <a:extLst>
              <a:ext uri="{FF2B5EF4-FFF2-40B4-BE49-F238E27FC236}">
                <a16:creationId xmlns:a16="http://schemas.microsoft.com/office/drawing/2014/main" id="{E7FD6D9F-E044-8672-9E4F-05957A10E826}"/>
              </a:ext>
            </a:extLst>
          </p:cNvPr>
          <p:cNvSpPr txBox="1">
            <a:spLocks/>
          </p:cNvSpPr>
          <p:nvPr/>
        </p:nvSpPr>
        <p:spPr bwMode="auto">
          <a:xfrm>
            <a:off x="360854" y="43563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由感叹号可知，本句是感叹句。句意为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多么有趣的一张光盘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CDDE31E-4656-8075-0826-FF69FC3F0D15}"/>
              </a:ext>
            </a:extLst>
          </p:cNvPr>
          <p:cNvSpPr txBox="1"/>
          <p:nvPr/>
        </p:nvSpPr>
        <p:spPr>
          <a:xfrm>
            <a:off x="417416" y="3833110"/>
            <a:ext cx="60944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What an interesting DVD</a:t>
            </a:r>
            <a:r>
              <a:rPr lang="zh-CN" altLang="zh-CN" sz="2800" b="1">
                <a:solidFill>
                  <a:srgbClr val="FF0000"/>
                </a:solidFill>
                <a:effectLst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48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>
            <a:extLst>
              <a:ext uri="{FF2B5EF4-FFF2-40B4-BE49-F238E27FC236}">
                <a16:creationId xmlns:a16="http://schemas.microsoft.com/office/drawing/2014/main" id="{AF377778-A0A0-C98A-318D-6EE98BBE7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30" y="1268760"/>
            <a:ext cx="11499416" cy="527632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397776"/>
              </p:ext>
            </p:extLst>
          </p:nvPr>
        </p:nvGraphicFramePr>
        <p:xfrm>
          <a:off x="356430" y="1781442"/>
          <a:ext cx="11499416" cy="3519766"/>
        </p:xfrm>
        <a:graphic>
          <a:graphicData uri="http://schemas.openxmlformats.org/drawingml/2006/table">
            <a:tbl>
              <a:tblPr firstRow="1" firstCol="1" bandRow="1"/>
              <a:tblGrid>
                <a:gridCol w="459977">
                  <a:extLst>
                    <a:ext uri="{9D8B030D-6E8A-4147-A177-3AD203B41FA5}">
                      <a16:colId xmlns:a16="http://schemas.microsoft.com/office/drawing/2014/main" val="2133826531"/>
                    </a:ext>
                  </a:extLst>
                </a:gridCol>
                <a:gridCol w="11039439">
                  <a:extLst>
                    <a:ext uri="{9D8B030D-6E8A-4147-A177-3AD203B41FA5}">
                      <a16:colId xmlns:a16="http://schemas.microsoft.com/office/drawing/2014/main" val="1734377473"/>
                    </a:ext>
                  </a:extLst>
                </a:gridCol>
              </a:tblGrid>
              <a:tr h="35197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特殊疑问句通常读降调。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5287963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is it?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 the snake come out of the box?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一般疑问句通常读升调。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5918200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snakes like music?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Does your dog eat music?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548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6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This place is amazing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Let’s go together and see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think it’s a rabbit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D. The bamboo is so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A small animal just came out of the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Tom, do you believe we can find something cool in the bamboo forest?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not sure.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89322" y="1798694"/>
            <a:ext cx="11449272" cy="165618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27BB852-D310-3F0E-B786-A7E5F9C5BBE2}"/>
              </a:ext>
            </a:extLst>
          </p:cNvPr>
          <p:cNvSpPr txBox="1"/>
          <p:nvPr/>
        </p:nvSpPr>
        <p:spPr>
          <a:xfrm>
            <a:off x="4185290" y="4277441"/>
            <a:ext cx="4697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4778568"/>
            <a:ext cx="10342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</a:t>
            </a:r>
            <a:r>
              <a:rPr lang="en-US" altLang="zh-CN">
                <a:cs typeface="Times New Roman" panose="02020603050405020304" pitchFamily="18" charset="0"/>
              </a:rPr>
              <a:t>“I’m not sure”</a:t>
            </a:r>
            <a:r>
              <a:rPr lang="zh-CN" altLang="zh-CN">
                <a:cs typeface="Times New Roman" panose="02020603050405020304" pitchFamily="18" charset="0"/>
              </a:rPr>
              <a:t>可知，此处是建议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一起去看看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83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5F20108-A347-EBCD-F9AF-3251DF9B7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735469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heard the bamboo is really tall and green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like a green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prstClr val="black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BC06509-1F3C-A1A6-3E46-DE6FCC7699DE}"/>
              </a:ext>
            </a:extLst>
          </p:cNvPr>
          <p:cNvSpPr txBox="1"/>
          <p:nvPr/>
        </p:nvSpPr>
        <p:spPr>
          <a:xfrm>
            <a:off x="3430910" y="3518592"/>
            <a:ext cx="576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951F9DE-F61D-E653-BCD3-BB8B651553E0}"/>
              </a:ext>
            </a:extLst>
          </p:cNvPr>
          <p:cNvSpPr txBox="1"/>
          <p:nvPr/>
        </p:nvSpPr>
        <p:spPr>
          <a:xfrm>
            <a:off x="3474870" y="4829450"/>
            <a:ext cx="4563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/>
          </a:p>
        </p:txBody>
      </p:sp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AA291141-A62F-E044-F28B-B5DACE438FB1}"/>
              </a:ext>
            </a:extLst>
          </p:cNvPr>
          <p:cNvSpPr txBox="1">
            <a:spLocks/>
          </p:cNvSpPr>
          <p:nvPr/>
        </p:nvSpPr>
        <p:spPr bwMode="auto">
          <a:xfrm>
            <a:off x="360854" y="40314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由后文的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green wall”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可知，此处赞美的应该是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>
            <a:extLst>
              <a:ext uri="{FF2B5EF4-FFF2-40B4-BE49-F238E27FC236}">
                <a16:creationId xmlns:a16="http://schemas.microsoft.com/office/drawing/2014/main" id="{0CB1C63B-6BB8-2069-0705-E2281F9DD528}"/>
              </a:ext>
            </a:extLst>
          </p:cNvPr>
          <p:cNvSpPr txBox="1">
            <a:spLocks/>
          </p:cNvSpPr>
          <p:nvPr/>
        </p:nvSpPr>
        <p:spPr bwMode="auto">
          <a:xfrm>
            <a:off x="360854" y="52941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is it? Its body is brown and furry.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可知，此处谈论的是动物，故选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E4E07E9F-845E-172D-1548-3D5346C42E7A}"/>
              </a:ext>
            </a:extLst>
          </p:cNvPr>
          <p:cNvSpPr txBox="1">
            <a:spLocks/>
          </p:cNvSpPr>
          <p:nvPr/>
        </p:nvSpPr>
        <p:spPr bwMode="auto">
          <a:xfrm>
            <a:off x="360854" y="836712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This place is amazing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Let’s go together and see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think it’s a rabbit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D. The bamboo is so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A small animal just came out of the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45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0B1F85-AED9-4CFB-DA11-42DD8FB74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608210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it? Its body is brown and furry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毛绒绒的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0688" algn="l"/>
                <a:tab pos="7262813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so cute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lvl="0" hangingPunct="0">
              <a:spcAft>
                <a:spcPts val="0"/>
              </a:spcAft>
              <a:tabLst>
                <a:tab pos="4230688" algn="l"/>
                <a:tab pos="7262813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0688" algn="l"/>
                <a:tab pos="7262813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0688" algn="l"/>
                <a:tab pos="7262813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prstClr val="black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44B972A-0E2B-314E-A4C9-CF990301AA68}"/>
              </a:ext>
            </a:extLst>
          </p:cNvPr>
          <p:cNvSpPr txBox="1"/>
          <p:nvPr/>
        </p:nvSpPr>
        <p:spPr>
          <a:xfrm>
            <a:off x="2134766" y="3390456"/>
            <a:ext cx="458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6B2CCB4-2BA1-5D81-24F6-394BE301DC80}"/>
              </a:ext>
            </a:extLst>
          </p:cNvPr>
          <p:cNvSpPr txBox="1"/>
          <p:nvPr/>
        </p:nvSpPr>
        <p:spPr>
          <a:xfrm>
            <a:off x="2343767" y="5327160"/>
            <a:ext cx="3843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C4198EC2-D515-CD0F-6E50-42C0345BD863}"/>
              </a:ext>
            </a:extLst>
          </p:cNvPr>
          <p:cNvSpPr txBox="1">
            <a:spLocks/>
          </p:cNvSpPr>
          <p:nvPr/>
        </p:nvSpPr>
        <p:spPr bwMode="auto">
          <a:xfrm>
            <a:off x="360854" y="389790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根据后文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so cute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it’s a rabbit.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>
            <a:extLst>
              <a:ext uri="{FF2B5EF4-FFF2-40B4-BE49-F238E27FC236}">
                <a16:creationId xmlns:a16="http://schemas.microsoft.com/office/drawing/2014/main" id="{65B2425A-3D9D-6851-FF8D-77C18A22F5FA}"/>
              </a:ext>
            </a:extLst>
          </p:cNvPr>
          <p:cNvSpPr txBox="1">
            <a:spLocks/>
          </p:cNvSpPr>
          <p:nvPr/>
        </p:nvSpPr>
        <p:spPr bwMode="auto">
          <a:xfrm>
            <a:off x="360854" y="58052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本句为对这个地方的赞美，故选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6669DEC-3B73-99C9-93C7-5C02CEE9C2C8}"/>
              </a:ext>
            </a:extLst>
          </p:cNvPr>
          <p:cNvSpPr txBox="1">
            <a:spLocks/>
          </p:cNvSpPr>
          <p:nvPr/>
        </p:nvSpPr>
        <p:spPr bwMode="auto">
          <a:xfrm>
            <a:off x="360854" y="764704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This place is amazing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Let’s go together and see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think it’s a rabbit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D. The bamboo is so 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 A small animal just came out of the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87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25894"/>
            <a:ext cx="11485848" cy="532588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根据短文内容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stammering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结巴的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lives on a farm. He cannot speak well. He stammers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结巴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when he speaks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 he goes to a shop. He wants to buy a parrot. He says to the shopkeeper, “D-d-do you have a p-p-parrot?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marL="0" marR="0" lvl="0" indent="715963" algn="just" defTabSz="914400" rtl="0" eaLnBrk="1" fontAlgn="base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sir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answers the shopkeeper. “Here is a fine green one. It understands everything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John buys it and goes home with his bird. But some days later, he takes it back to the shop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715963" algn="just" defTabSz="914400" rtl="0" eaLnBrk="1" fontAlgn="base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b-b-bird can’t-t-talk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says. “It can only 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-t-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tammer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R="0" lvl="0" indent="715963" algn="just" defTabSz="914400" rtl="0" eaLnBrk="1" fontAlgn="base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this bird?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6792" y="692696"/>
            <a:ext cx="8614672" cy="71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goes to a shop and buys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cat	B. dog	C. parrot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4CA0DE3-3E48-68EF-A957-F83BF9E85870}"/>
              </a:ext>
            </a:extLst>
          </p:cNvPr>
          <p:cNvSpPr txBox="1"/>
          <p:nvPr/>
        </p:nvSpPr>
        <p:spPr>
          <a:xfrm>
            <a:off x="954590" y="1595976"/>
            <a:ext cx="5321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1E69C63-33CC-0D1D-3244-434149056FD5}"/>
              </a:ext>
            </a:extLst>
          </p:cNvPr>
          <p:cNvSpPr txBox="1">
            <a:spLocks/>
          </p:cNvSpPr>
          <p:nvPr/>
        </p:nvSpPr>
        <p:spPr bwMode="auto">
          <a:xfrm>
            <a:off x="514014" y="2765688"/>
            <a:ext cx="11197816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wants to buy a parrot.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可知，他想买一只鹦鹉，故选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 txBox="1">
            <a:spLocks/>
          </p:cNvSpPr>
          <p:nvPr/>
        </p:nvSpPr>
        <p:spPr bwMode="auto">
          <a:xfrm>
            <a:off x="360854" y="3413760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buys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parrot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red	B. green	C. black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58007CA-A095-A3F8-0917-D276585DEC29}"/>
              </a:ext>
            </a:extLst>
          </p:cNvPr>
          <p:cNvSpPr txBox="1">
            <a:spLocks/>
          </p:cNvSpPr>
          <p:nvPr/>
        </p:nvSpPr>
        <p:spPr bwMode="auto">
          <a:xfrm>
            <a:off x="586022" y="4690648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“Here is a fine green one.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可知，约翰买了一只绿色的鹦鹉，故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DCB0BF9-B3B9-A1FA-253F-68A34D0E7D95}"/>
              </a:ext>
            </a:extLst>
          </p:cNvPr>
          <p:cNvSpPr txBox="1"/>
          <p:nvPr/>
        </p:nvSpPr>
        <p:spPr>
          <a:xfrm>
            <a:off x="956262" y="3524952"/>
            <a:ext cx="386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shopkeeper says the parrot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661150" algn="l"/>
                <a:tab pos="92716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understands everything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661150" algn="l"/>
                <a:tab pos="92716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stammers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661150" algn="l"/>
                <a:tab pos="927163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can sing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729C3DF8-DDC9-D88B-86DE-636D078F3B96}"/>
              </a:ext>
            </a:extLst>
          </p:cNvPr>
          <p:cNvSpPr txBox="1">
            <a:spLocks/>
          </p:cNvSpPr>
          <p:nvPr/>
        </p:nvSpPr>
        <p:spPr bwMode="auto">
          <a:xfrm>
            <a:off x="586022" y="41146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understands everything.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可知，鹦鹉可以听懂所有话，故选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C8EF0E4-89E0-CCFF-B7BD-09240D5F3AB8}"/>
              </a:ext>
            </a:extLst>
          </p:cNvPr>
          <p:cNvSpPr txBox="1"/>
          <p:nvPr/>
        </p:nvSpPr>
        <p:spPr>
          <a:xfrm>
            <a:off x="963382" y="1676776"/>
            <a:ext cx="5233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89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0CC52E5-4A36-4E3C-8399-9362B12D6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82718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根据短文内容填空。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stammers a lot when 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z="260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z="260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says to the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“D-d-do you have a p-p-parrot?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5290FF0-D16B-EE5A-8273-F23668B6D883}"/>
              </a:ext>
            </a:extLst>
          </p:cNvPr>
          <p:cNvSpPr txBox="1"/>
          <p:nvPr/>
        </p:nvSpPr>
        <p:spPr>
          <a:xfrm>
            <a:off x="4795349" y="1180504"/>
            <a:ext cx="1296144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speaks</a:t>
            </a:r>
            <a:endParaRPr lang="zh-CN" altLang="en-US" sz="260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FA296481-ABD6-9932-61A8-5162D91D5F9B}"/>
              </a:ext>
            </a:extLst>
          </p:cNvPr>
          <p:cNvSpPr txBox="1">
            <a:spLocks/>
          </p:cNvSpPr>
          <p:nvPr/>
        </p:nvSpPr>
        <p:spPr bwMode="auto">
          <a:xfrm>
            <a:off x="360854" y="1807984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stammers a lot when he speaks.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可知，约翰说话时结巴，故填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speaks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8">
            <a:extLst>
              <a:ext uri="{FF2B5EF4-FFF2-40B4-BE49-F238E27FC236}">
                <a16:creationId xmlns:a16="http://schemas.microsoft.com/office/drawing/2014/main" id="{5ED1AFC8-8056-9E84-90B0-314D71DCA4AE}"/>
              </a:ext>
            </a:extLst>
          </p:cNvPr>
          <p:cNvSpPr txBox="1">
            <a:spLocks/>
          </p:cNvSpPr>
          <p:nvPr/>
        </p:nvSpPr>
        <p:spPr bwMode="auto">
          <a:xfrm>
            <a:off x="360854" y="3481752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says to the shopkeeper, ‘D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 p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parrot?’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可知，约翰对店主说话，故填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shopkeeper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12DF6C6-0E18-A985-9911-CB645D4B835A}"/>
              </a:ext>
            </a:extLst>
          </p:cNvPr>
          <p:cNvSpPr txBox="1"/>
          <p:nvPr/>
        </p:nvSpPr>
        <p:spPr>
          <a:xfrm>
            <a:off x="2947537" y="2851264"/>
            <a:ext cx="2040559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shopkeeper</a:t>
            </a:r>
            <a:endParaRPr lang="zh-CN" altLang="en-US" sz="2600"/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E729ADC3-9982-B1A1-E888-8365D3E07B22}"/>
              </a:ext>
            </a:extLst>
          </p:cNvPr>
          <p:cNvSpPr txBox="1">
            <a:spLocks/>
          </p:cNvSpPr>
          <p:nvPr/>
        </p:nvSpPr>
        <p:spPr bwMode="auto">
          <a:xfrm>
            <a:off x="360854" y="4597040"/>
            <a:ext cx="11485848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says the parrot can’t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3CB5D30-4557-38B4-BC5E-48633C001ABF}"/>
              </a:ext>
            </a:extLst>
          </p:cNvPr>
          <p:cNvSpPr txBox="1"/>
          <p:nvPr/>
        </p:nvSpPr>
        <p:spPr>
          <a:xfrm>
            <a:off x="4222998" y="4598712"/>
            <a:ext cx="888431" cy="590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600" b="1">
                <a:solidFill>
                  <a:srgbClr val="FF0000"/>
                </a:solidFill>
                <a:effectLst/>
              </a:rPr>
              <a:t>talk</a:t>
            </a:r>
            <a:endParaRPr lang="zh-CN" altLang="en-US" sz="2600"/>
          </a:p>
        </p:txBody>
      </p:sp>
      <p:sp>
        <p:nvSpPr>
          <p:cNvPr id="10" name="内容占位符 9">
            <a:extLst>
              <a:ext uri="{FF2B5EF4-FFF2-40B4-BE49-F238E27FC236}">
                <a16:creationId xmlns:a16="http://schemas.microsoft.com/office/drawing/2014/main" id="{8B05D7BE-E08B-7C65-0643-D54003274A9A}"/>
              </a:ext>
            </a:extLst>
          </p:cNvPr>
          <p:cNvSpPr txBox="1">
            <a:spLocks/>
          </p:cNvSpPr>
          <p:nvPr/>
        </p:nvSpPr>
        <p:spPr bwMode="auto">
          <a:xfrm>
            <a:off x="360854" y="5167656"/>
            <a:ext cx="11485848" cy="114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b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 can’t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可知，约翰说鹦鹉不会交谈，故填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30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6" grpId="0"/>
      <p:bldP spid="5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590393"/>
              </p:ext>
            </p:extLst>
          </p:nvPr>
        </p:nvGraphicFramePr>
        <p:xfrm>
          <a:off x="333773" y="819460"/>
          <a:ext cx="11521280" cy="555498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3465159438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277415584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它的　　</a:t>
                      </a:r>
                      <a:r>
                        <a:rPr lang="en-US" sz="2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body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身体　</a:t>
                      </a:r>
                      <a:r>
                        <a:rPr lang="en-US" sz="27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变得，变成　　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believe 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相信　　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snake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蛇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together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一起，共同</a:t>
                      </a:r>
                      <a:r>
                        <a:rPr lang="en-US" altLang="zh-CN" sz="27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lucky 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幸运的</a:t>
                      </a:r>
                      <a:r>
                        <a:rPr lang="en-US" alt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bamboo 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竹子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*DVD 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数字化视频光盘，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DVD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光盘</a:t>
                      </a:r>
                      <a:r>
                        <a:rPr lang="en-US" alt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*flute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笛子</a:t>
                      </a:r>
                      <a:r>
                        <a:rPr lang="en-US" alt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*frightened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恐惧的，害怕的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7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它的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既可以作为形容词性物主代词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后接名词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也可以作为名词性物主代词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单独使用。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body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的复数形式是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bodies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作连系动词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变得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变成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后接名词、形容词或过去分词作表语。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lucky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是由名词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luck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转变而来的形容词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其副词形式为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luckily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427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91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567756"/>
              </p:ext>
            </p:extLst>
          </p:nvPr>
        </p:nvGraphicFramePr>
        <p:xfrm>
          <a:off x="334566" y="2084824"/>
          <a:ext cx="11521280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2931297498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32640637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out of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中出来　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 at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　　　　　　</a:t>
                      </a:r>
                      <a:endParaRPr lang="en-US" alt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frightened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受到惊吓</a:t>
                      </a:r>
                      <a:r>
                        <a:rPr lang="en-US" alt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with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 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photo of my family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一张我的全家福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887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8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476963"/>
              </p:ext>
            </p:extLst>
          </p:nvPr>
        </p:nvGraphicFramePr>
        <p:xfrm>
          <a:off x="335360" y="1948800"/>
          <a:ext cx="1152128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1055271890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1158748003"/>
                    </a:ext>
                  </a:extLst>
                </a:gridCol>
              </a:tblGrid>
              <a:tr h="24482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Pandas eat for twelve hours a day.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熊猫一天要吃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个小时。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该句是一般现在时。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与时间连用表示一段时间。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一天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460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47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638295"/>
              </p:ext>
            </p:extLst>
          </p:nvPr>
        </p:nvGraphicFramePr>
        <p:xfrm>
          <a:off x="334566" y="885468"/>
          <a:ext cx="11521280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1055271890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115874800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 What an interesting DVD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一张多么有趣的光盘啊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本句是一个感叹句。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引导的感叹句的句型结构为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a/an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adj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单数名词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人称代词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/What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adj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复数名词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不可数名词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人称代词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nice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girl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！她是多么好的一个女孩啊！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！多么好的天气啊！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由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引导的感叹句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修饰形容词或副词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句型结构为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形容词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副词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lovely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！这条狗多么可爱呀！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1460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19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509246"/>
              </p:ext>
            </p:extLst>
          </p:nvPr>
        </p:nvGraphicFramePr>
        <p:xfrm>
          <a:off x="334566" y="1948800"/>
          <a:ext cx="11521279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460850">
                  <a:extLst>
                    <a:ext uri="{9D8B030D-6E8A-4147-A177-3AD203B41FA5}">
                      <a16:colId xmlns:a16="http://schemas.microsoft.com/office/drawing/2014/main" val="3683615672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41781075"/>
                    </a:ext>
                  </a:extLst>
                </a:gridCol>
              </a:tblGrid>
              <a:tr h="23410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Do snakes like music?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蛇喜欢音乐吗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含有实义动词的一般疑问句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当主语是第三人称单数时用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提问。其答语为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/No,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257" marR="16257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059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0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420947"/>
              </p:ext>
            </p:extLst>
          </p:nvPr>
        </p:nvGraphicFramePr>
        <p:xfrm>
          <a:off x="334566" y="980728"/>
          <a:ext cx="11521279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460850">
                  <a:extLst>
                    <a:ext uri="{9D8B030D-6E8A-4147-A177-3AD203B41FA5}">
                      <a16:colId xmlns:a16="http://schemas.microsoft.com/office/drawing/2014/main" val="3683615672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41781075"/>
                    </a:ext>
                  </a:extLst>
                </a:gridCol>
              </a:tblGrid>
              <a:tr h="21849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一般现在时：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一般现在时表示经常性或习惯性的动作或存在的状态，也表示客观事实或普遍真理。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当主语不是第三人称单数时，其结构为：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肯定句：主语＋动词原形＋其他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否定句：主语＋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＋动词原形＋其他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一般疑问句：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肯定回答：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否定回答：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257" marR="16257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5621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57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981089"/>
              </p:ext>
            </p:extLst>
          </p:nvPr>
        </p:nvGraphicFramePr>
        <p:xfrm>
          <a:off x="334566" y="1542892"/>
          <a:ext cx="11449271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57970">
                  <a:extLst>
                    <a:ext uri="{9D8B030D-6E8A-4147-A177-3AD203B41FA5}">
                      <a16:colId xmlns:a16="http://schemas.microsoft.com/office/drawing/2014/main" val="3822915911"/>
                    </a:ext>
                  </a:extLst>
                </a:gridCol>
                <a:gridCol w="10991301">
                  <a:extLst>
                    <a:ext uri="{9D8B030D-6E8A-4147-A177-3AD203B41FA5}">
                      <a16:colId xmlns:a16="http://schemas.microsoft.com/office/drawing/2014/main" val="3840746116"/>
                    </a:ext>
                  </a:extLst>
                </a:gridCol>
              </a:tblGrid>
              <a:tr h="21849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当主语是第三人称单数时，动词要改为相应的第三人称单数形式，其结构为：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肯定句：主语＋动词第三人称单数＋其他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否定句：主语＋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doesn’t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＋动词原形＋其他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一般疑问句：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＋主语＋动词原形＋其他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肯定回答：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否定回答：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doesn’t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6257" marR="16257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6682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08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2439</Words>
  <Application>Microsoft Office PowerPoint</Application>
  <PresentationFormat>自定义</PresentationFormat>
  <Paragraphs>215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393</cp:revision>
  <dcterms:created xsi:type="dcterms:W3CDTF">2020-11-06T05:24:00Z</dcterms:created>
  <dcterms:modified xsi:type="dcterms:W3CDTF">2025-06-30T09:13:28Z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